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Gelasio Semi Bold"/>
      <p:regular r:id="rId17"/>
    </p:embeddedFont>
    <p:embeddedFont>
      <p:font typeface="Gelasio Semi Bold"/>
      <p:regular r:id="rId18"/>
    </p:embeddedFont>
    <p:embeddedFont>
      <p:font typeface="Gelasio Semi Bold"/>
      <p:regular r:id="rId19"/>
    </p:embeddedFont>
    <p:embeddedFont>
      <p:font typeface="Gelasio Semi Bold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  <p:embeddedFont>
      <p:font typeface="Gelasi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2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4-8.png>
</file>

<file path=ppt/media/image-4-9.sv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image" Target="../media/image-4-8.png"/><Relationship Id="rId9" Type="http://schemas.openxmlformats.org/officeDocument/2006/relationships/image" Target="../media/image-4-9.svg"/><Relationship Id="rId10" Type="http://schemas.openxmlformats.org/officeDocument/2006/relationships/slideLayout" Target="../slideLayouts/slideLayout5.xml"/><Relationship Id="rId11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8670" y="621506"/>
            <a:ext cx="5742384" cy="147137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670" y="2430899"/>
            <a:ext cx="13053060" cy="1408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CUSTOMER ORDER &amp; SALES ANALYTICS SYSTEM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8670" y="4177427"/>
            <a:ext cx="1305306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DATABASE DEVELOPMENT WITH PL/SQL                                       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88670" y="4791432"/>
            <a:ext cx="1305306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Student: Benjamin Niyongira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88670" y="5405438"/>
            <a:ext cx="1305306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ID: 27883 | Group: Thursday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8670" y="6019443"/>
            <a:ext cx="1305306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Course: INSY 8311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88670" y="6633448"/>
            <a:ext cx="1305306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Lecturer: Eric Maniraquha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88670" y="7247453"/>
            <a:ext cx="1305306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AUCA | December 2025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1277"/>
            <a:ext cx="9217223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Achievements &amp; Future Enhancements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1775698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ACHIEVEMENTS: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93790" y="2269688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Complete production-ready database system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793790" y="2645450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order processing with validation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793790" y="3021211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sales analytics capabilities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793790" y="3396972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Robust business rule enforcement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793790" y="3772733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Full audit trail for compliance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793790" y="4273868"/>
            <a:ext cx="4810601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TECHNICAL SKILLS DEMONSTRATED: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93790" y="4767858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Oracle Database Design &amp; Implementation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793790" y="5143619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Advanced PL/SQL Programming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793790" y="5519380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Rule Implementation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793790" y="5895142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Performance Optimization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793790" y="6270903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Documentation &amp; Version Control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7557968" y="1775698"/>
            <a:ext cx="2560320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LESSONS LEARNED: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7557968" y="2269688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Importance of proper database design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7557968" y="2645450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Value of comprehensive testing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7557968" y="3021211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 of modular PL/SQL development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7557968" y="3396972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Need for clear documentation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7557968" y="3772733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Critical role of business rules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7557968" y="4273868"/>
            <a:ext cx="3407093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FUTURE ENHANCEMENTS: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7557968" y="4767858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dashboard integration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7557968" y="5143619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Machine learning for sales forecasting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7557968" y="5519380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Mobile application interface</a:t>
            </a:r>
            <a:endParaRPr lang="en-US" sz="1500" dirty="0"/>
          </a:p>
        </p:txBody>
      </p:sp>
      <p:sp>
        <p:nvSpPr>
          <p:cNvPr id="25" name="Text 23"/>
          <p:cNvSpPr/>
          <p:nvPr/>
        </p:nvSpPr>
        <p:spPr>
          <a:xfrm>
            <a:off x="7557968" y="5895142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Advanced security features</a:t>
            </a:r>
            <a:endParaRPr lang="en-US" sz="1500" dirty="0"/>
          </a:p>
        </p:txBody>
      </p:sp>
      <p:sp>
        <p:nvSpPr>
          <p:cNvPr id="26" name="Text 24"/>
          <p:cNvSpPr/>
          <p:nvPr/>
        </p:nvSpPr>
        <p:spPr>
          <a:xfrm>
            <a:off x="7557968" y="6270903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Cloud migration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793790" y="6935867"/>
            <a:ext cx="4820841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THANK YOU &amp; Q&amp;A</a:t>
            </a:r>
            <a:endParaRPr lang="en-US" sz="3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3424"/>
            <a:ext cx="60089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Problem &amp;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99178"/>
            <a:ext cx="35360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PROBLEM STATEMENT: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5803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Businesses struggle with tracking customer orders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02252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 real-time sales analysis capabilities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4647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Manual inventory management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39069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Lack of customer insights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4966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TARGET USERS: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50777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Sales Managers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51997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Inventory Managers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9621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Executives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4043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Service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1999178"/>
            <a:ext cx="3430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PROJECT OBJECTIVES:</a:t>
            </a:r>
            <a:endParaRPr lang="en-US" sz="2200" dirty="0"/>
          </a:p>
        </p:txBody>
      </p:sp>
      <p:sp>
        <p:nvSpPr>
          <p:cNvPr id="14" name="Shape 12"/>
          <p:cNvSpPr/>
          <p:nvPr/>
        </p:nvSpPr>
        <p:spPr>
          <a:xfrm>
            <a:off x="7599521" y="26086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5" name="Text 13"/>
          <p:cNvSpPr/>
          <p:nvPr/>
        </p:nvSpPr>
        <p:spPr>
          <a:xfrm>
            <a:off x="7684591" y="265116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8336637" y="2686526"/>
            <a:ext cx="48362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Automate order processing system</a:t>
            </a:r>
            <a:endParaRPr lang="en-US" sz="2200" dirty="0"/>
          </a:p>
        </p:txBody>
      </p:sp>
      <p:sp>
        <p:nvSpPr>
          <p:cNvPr id="17" name="Shape 15"/>
          <p:cNvSpPr/>
          <p:nvPr/>
        </p:nvSpPr>
        <p:spPr>
          <a:xfrm>
            <a:off x="7599521" y="357258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8" name="Text 16"/>
          <p:cNvSpPr/>
          <p:nvPr/>
        </p:nvSpPr>
        <p:spPr>
          <a:xfrm>
            <a:off x="7684591" y="361509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9" name="Text 17"/>
          <p:cNvSpPr/>
          <p:nvPr/>
        </p:nvSpPr>
        <p:spPr>
          <a:xfrm>
            <a:off x="8336637" y="3650456"/>
            <a:ext cx="48965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Provide real-time sales dashboards</a:t>
            </a:r>
            <a:endParaRPr lang="en-US" sz="2200" dirty="0"/>
          </a:p>
        </p:txBody>
      </p:sp>
      <p:sp>
        <p:nvSpPr>
          <p:cNvPr id="20" name="Shape 18"/>
          <p:cNvSpPr/>
          <p:nvPr/>
        </p:nvSpPr>
        <p:spPr>
          <a:xfrm>
            <a:off x="7599521" y="45365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21" name="Text 19"/>
          <p:cNvSpPr/>
          <p:nvPr/>
        </p:nvSpPr>
        <p:spPr>
          <a:xfrm>
            <a:off x="7684591" y="457902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8336637" y="4614386"/>
            <a:ext cx="4828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Implement inventory optimization</a:t>
            </a:r>
            <a:endParaRPr lang="en-US" sz="2200" dirty="0"/>
          </a:p>
        </p:txBody>
      </p:sp>
      <p:sp>
        <p:nvSpPr>
          <p:cNvPr id="23" name="Shape 21"/>
          <p:cNvSpPr/>
          <p:nvPr/>
        </p:nvSpPr>
        <p:spPr>
          <a:xfrm>
            <a:off x="7599521" y="550044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24" name="Text 22"/>
          <p:cNvSpPr/>
          <p:nvPr/>
        </p:nvSpPr>
        <p:spPr>
          <a:xfrm>
            <a:off x="7684591" y="554295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25" name="Text 23"/>
          <p:cNvSpPr/>
          <p:nvPr/>
        </p:nvSpPr>
        <p:spPr>
          <a:xfrm>
            <a:off x="8336637" y="5578316"/>
            <a:ext cx="4855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Enable customer behavior analysis</a:t>
            </a:r>
            <a:endParaRPr lang="en-US" sz="2200" dirty="0"/>
          </a:p>
        </p:txBody>
      </p:sp>
      <p:sp>
        <p:nvSpPr>
          <p:cNvPr id="26" name="Shape 24"/>
          <p:cNvSpPr/>
          <p:nvPr/>
        </p:nvSpPr>
        <p:spPr>
          <a:xfrm>
            <a:off x="7599521" y="646437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27" name="Text 25"/>
          <p:cNvSpPr/>
          <p:nvPr/>
        </p:nvSpPr>
        <p:spPr>
          <a:xfrm>
            <a:off x="7684591" y="650688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5</a:t>
            </a:r>
            <a:endParaRPr lang="en-US" sz="2650" dirty="0"/>
          </a:p>
        </p:txBody>
      </p:sp>
      <p:sp>
        <p:nvSpPr>
          <p:cNvPr id="28" name="Text 26"/>
          <p:cNvSpPr/>
          <p:nvPr/>
        </p:nvSpPr>
        <p:spPr>
          <a:xfrm>
            <a:off x="8336637" y="6542246"/>
            <a:ext cx="550759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Ensure data integrity with business rules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956" y="619125"/>
            <a:ext cx="5618202" cy="457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Technology &amp; System Overview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787956" y="1442204"/>
            <a:ext cx="2118122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TECHNOLOGY STACK: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87956" y="1817251"/>
            <a:ext cx="6348770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Database: Oracle 19c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787956" y="2102525"/>
            <a:ext cx="6348770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Language: PL/SQL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787956" y="2387798"/>
            <a:ext cx="6348770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Tools: SQL Developer, GitHub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787956" y="2673072"/>
            <a:ext cx="6348770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Platform: Windows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787956" y="3053477"/>
            <a:ext cx="2281595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SYSTEM COMPONENTS:</a:t>
            </a:r>
            <a:endParaRPr lang="en-US" sz="14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9047" y="3446740"/>
            <a:ext cx="4126587" cy="1937861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2063966" y="4852288"/>
            <a:ext cx="1043259" cy="113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Customer Management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1996562" y="4997660"/>
            <a:ext cx="1110664" cy="181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Manage customer records and profiles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4845593" y="4536392"/>
            <a:ext cx="905433" cy="113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Order Processing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4845593" y="4681764"/>
            <a:ext cx="1082495" cy="1810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Handle order lifecycle and transactions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2060948" y="4293938"/>
            <a:ext cx="1046215" cy="113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Inventory Management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1996499" y="4439310"/>
            <a:ext cx="1110664" cy="90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Track stock levels and movements</a:t>
            </a:r>
            <a:endParaRPr lang="en-US" sz="1050" dirty="0"/>
          </a:p>
        </p:txBody>
      </p:sp>
      <p:sp>
        <p:nvSpPr>
          <p:cNvPr id="16" name="Text 13"/>
          <p:cNvSpPr/>
          <p:nvPr/>
        </p:nvSpPr>
        <p:spPr>
          <a:xfrm>
            <a:off x="4845593" y="3908626"/>
            <a:ext cx="976107" cy="113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Analytics &amp; Reporting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4845593" y="4053998"/>
            <a:ext cx="1082495" cy="1810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Generate system reports and metrics</a:t>
            </a:r>
            <a:endParaRPr lang="en-US" sz="1050" dirty="0"/>
          </a:p>
        </p:txBody>
      </p:sp>
      <p:sp>
        <p:nvSpPr>
          <p:cNvPr id="18" name="Text 15"/>
          <p:cNvSpPr/>
          <p:nvPr/>
        </p:nvSpPr>
        <p:spPr>
          <a:xfrm>
            <a:off x="2201793" y="3645044"/>
            <a:ext cx="905432" cy="113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Audit &amp; Security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1996562" y="3790417"/>
            <a:ext cx="1110664" cy="181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Log changes and enforce access control</a:t>
            </a:r>
            <a:endParaRPr lang="en-US" sz="1050" dirty="0"/>
          </a:p>
        </p:txBody>
      </p:sp>
      <p:sp>
        <p:nvSpPr>
          <p:cNvPr id="20" name="Text 17"/>
          <p:cNvSpPr/>
          <p:nvPr/>
        </p:nvSpPr>
        <p:spPr>
          <a:xfrm>
            <a:off x="7501295" y="1442204"/>
            <a:ext cx="1829395" cy="228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FEATURES:</a:t>
            </a:r>
            <a:endParaRPr lang="en-US" sz="1400" dirty="0"/>
          </a:p>
        </p:txBody>
      </p:sp>
      <p:sp>
        <p:nvSpPr>
          <p:cNvPr id="21" name="Text 18"/>
          <p:cNvSpPr/>
          <p:nvPr/>
        </p:nvSpPr>
        <p:spPr>
          <a:xfrm>
            <a:off x="7501295" y="1817251"/>
            <a:ext cx="6348770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12 Normalized Tables (3NF)</a:t>
            </a:r>
            <a:endParaRPr lang="en-US" sz="1150" dirty="0"/>
          </a:p>
        </p:txBody>
      </p:sp>
      <p:sp>
        <p:nvSpPr>
          <p:cNvPr id="22" name="Text 19"/>
          <p:cNvSpPr/>
          <p:nvPr/>
        </p:nvSpPr>
        <p:spPr>
          <a:xfrm>
            <a:off x="7501295" y="2102525"/>
            <a:ext cx="6348770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 PL/SQL Procedures</a:t>
            </a:r>
            <a:endParaRPr lang="en-US" sz="1150" dirty="0"/>
          </a:p>
        </p:txBody>
      </p:sp>
      <p:sp>
        <p:nvSpPr>
          <p:cNvPr id="23" name="Text 20"/>
          <p:cNvSpPr/>
          <p:nvPr/>
        </p:nvSpPr>
        <p:spPr>
          <a:xfrm>
            <a:off x="7501295" y="2387798"/>
            <a:ext cx="6348770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6 PL/SQL Functions</a:t>
            </a:r>
            <a:endParaRPr lang="en-US" sz="1150" dirty="0"/>
          </a:p>
        </p:txBody>
      </p:sp>
      <p:sp>
        <p:nvSpPr>
          <p:cNvPr id="24" name="Text 21"/>
          <p:cNvSpPr/>
          <p:nvPr/>
        </p:nvSpPr>
        <p:spPr>
          <a:xfrm>
            <a:off x="7501295" y="2673072"/>
            <a:ext cx="6348770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 Database Triggers</a:t>
            </a:r>
            <a:endParaRPr lang="en-US" sz="1150" dirty="0"/>
          </a:p>
        </p:txBody>
      </p:sp>
      <p:sp>
        <p:nvSpPr>
          <p:cNvPr id="25" name="Text 22"/>
          <p:cNvSpPr/>
          <p:nvPr/>
        </p:nvSpPr>
        <p:spPr>
          <a:xfrm>
            <a:off x="7501295" y="2958346"/>
            <a:ext cx="6348770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0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Audit System</a:t>
            </a:r>
            <a:endParaRPr lang="en-US" sz="1150" dirty="0"/>
          </a:p>
        </p:txBody>
      </p:sp>
      <p:pic>
        <p:nvPicPr>
          <p:cNvPr id="2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1295" y="3356967"/>
            <a:ext cx="4126587" cy="41265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0915"/>
            <a:ext cx="5882878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ER Diagram &amp; Additional Tables</a:t>
            </a:r>
            <a:endParaRPr lang="en-US" sz="2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76337" y="1406485"/>
            <a:ext cx="8477726" cy="440186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783658" y="3249240"/>
            <a:ext cx="1046148" cy="706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Core ER Diagram Overview</a:t>
            </a:r>
            <a:endParaRPr lang="en-US" sz="13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83954" y="2573820"/>
            <a:ext cx="212891" cy="2128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3276967" y="2314898"/>
            <a:ext cx="1832853" cy="470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Customers → Orders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3276967" y="2852619"/>
            <a:ext cx="1832853" cy="376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Customers place one-or-more orders</a:t>
            </a:r>
            <a:endParaRPr lang="en-US" sz="1050" dirty="0"/>
          </a:p>
        </p:txBody>
      </p:sp>
      <p:sp>
        <p:nvSpPr>
          <p:cNvPr id="8" name="Text 4"/>
          <p:cNvSpPr/>
          <p:nvPr/>
        </p:nvSpPr>
        <p:spPr>
          <a:xfrm>
            <a:off x="9520384" y="2314898"/>
            <a:ext cx="1832853" cy="470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Employees → Orders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9520384" y="2852619"/>
            <a:ext cx="1832853" cy="376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Employees handle and process orders</a:t>
            </a:r>
            <a:endParaRPr lang="en-US" sz="10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09298" y="2121884"/>
            <a:ext cx="212891" cy="212891"/>
          </a:xfrm>
          <a:prstGeom prst="rect">
            <a:avLst/>
          </a:prstGeom>
        </p:spPr>
      </p:pic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90601" y="4398304"/>
            <a:ext cx="212891" cy="21289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3276967" y="4273289"/>
            <a:ext cx="1832853" cy="487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Orders ↔ Order_Items</a:t>
            </a:r>
            <a:endParaRPr lang="en-US" sz="1350" dirty="0"/>
          </a:p>
        </p:txBody>
      </p:sp>
      <p:sp>
        <p:nvSpPr>
          <p:cNvPr id="13" name="Text 7"/>
          <p:cNvSpPr/>
          <p:nvPr/>
        </p:nvSpPr>
        <p:spPr>
          <a:xfrm>
            <a:off x="3971741" y="4281658"/>
            <a:ext cx="234468" cy="217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Twemoji Mozilla, Apple Color Emoji, Segoe UI Emoji, Segoe UI Symbol, Noto Color Emoji, EmojiOne Color, Android Emoji, sans-serif" pitchFamily="34" charset="0"/>
                <a:ea typeface="Twemoji Mozilla, Apple Color Emoji, Segoe UI Emoji, Segoe UI Symbol, Noto Color Emoji, EmojiOne Color, Android Emoji, sans-serif" pitchFamily="34" charset="-122"/>
                <a:cs typeface="Twemoji Mozilla, Apple Color Emoji, Segoe UI Emoji, Segoe UI Symbol, Noto Color Emoji, EmojiOne Color, Android Emoji, sans-serif" pitchFamily="34" charset="-120"/>
              </a:rPr>
              <a:t>↔</a:t>
            </a:r>
            <a:endParaRPr lang="en-US" sz="1350" dirty="0"/>
          </a:p>
        </p:txBody>
      </p:sp>
      <p:sp>
        <p:nvSpPr>
          <p:cNvPr id="14" name="Text 8"/>
          <p:cNvSpPr/>
          <p:nvPr/>
        </p:nvSpPr>
        <p:spPr>
          <a:xfrm>
            <a:off x="3276967" y="4827748"/>
            <a:ext cx="1832853" cy="376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Orders composed of multiple order items</a:t>
            </a:r>
            <a:endParaRPr lang="en-US" sz="1050" dirty="0"/>
          </a:p>
        </p:txBody>
      </p:sp>
      <p:sp>
        <p:nvSpPr>
          <p:cNvPr id="15" name="Text 9"/>
          <p:cNvSpPr/>
          <p:nvPr/>
        </p:nvSpPr>
        <p:spPr>
          <a:xfrm>
            <a:off x="9520384" y="4273289"/>
            <a:ext cx="1832853" cy="235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Products relations</a:t>
            </a:r>
            <a:endParaRPr lang="en-US" sz="1350" dirty="0"/>
          </a:p>
        </p:txBody>
      </p:sp>
      <p:sp>
        <p:nvSpPr>
          <p:cNvPr id="16" name="Text 10"/>
          <p:cNvSpPr/>
          <p:nvPr/>
        </p:nvSpPr>
        <p:spPr>
          <a:xfrm>
            <a:off x="9520384" y="4575626"/>
            <a:ext cx="1832853" cy="3766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Products link to categories and suppliers</a:t>
            </a:r>
            <a:endParaRPr lang="en-US" sz="10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18528" y="5092946"/>
            <a:ext cx="212891" cy="212892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93790" y="6029444"/>
            <a:ext cx="2133124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ADDITIONAL TABLES:</a:t>
            </a:r>
            <a:endParaRPr lang="en-US" sz="1450" dirty="0"/>
          </a:p>
        </p:txBody>
      </p:sp>
      <p:sp>
        <p:nvSpPr>
          <p:cNvPr id="19" name="Text 12"/>
          <p:cNvSpPr/>
          <p:nvPr/>
        </p:nvSpPr>
        <p:spPr>
          <a:xfrm>
            <a:off x="793790" y="6480929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AUDIT_LOG - Complete operation tracking</a:t>
            </a:r>
            <a:endParaRPr lang="en-US" sz="1150" dirty="0"/>
          </a:p>
        </p:txBody>
      </p:sp>
      <p:sp>
        <p:nvSpPr>
          <p:cNvPr id="20" name="Text 13"/>
          <p:cNvSpPr/>
          <p:nvPr/>
        </p:nvSpPr>
        <p:spPr>
          <a:xfrm>
            <a:off x="793790" y="6768227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HOLIDAYS - Business rule enforcement</a:t>
            </a:r>
            <a:endParaRPr lang="en-US" sz="1150" dirty="0"/>
          </a:p>
        </p:txBody>
      </p:sp>
      <p:sp>
        <p:nvSpPr>
          <p:cNvPr id="21" name="Text 14"/>
          <p:cNvSpPr/>
          <p:nvPr/>
        </p:nvSpPr>
        <p:spPr>
          <a:xfrm>
            <a:off x="793790" y="7055525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EMPLOYEE_RESTRICTIONS - Access control</a:t>
            </a:r>
            <a:endParaRPr lang="en-US" sz="1150" dirty="0"/>
          </a:p>
        </p:txBody>
      </p:sp>
      <p:sp>
        <p:nvSpPr>
          <p:cNvPr id="22" name="Text 15"/>
          <p:cNvSpPr/>
          <p:nvPr/>
        </p:nvSpPr>
        <p:spPr>
          <a:xfrm>
            <a:off x="793790" y="7342823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BUSINESS_RULE_VIOLATIONS – Compliance</a:t>
            </a:r>
            <a:endParaRPr lang="en-US" sz="11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9373"/>
            <a:ext cx="10495002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Procedures, Functions &amp; Advanced Features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1783794"/>
            <a:ext cx="3874056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PROCEDURES IMPLEMENTED: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93790" y="2277785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ADD_NEW_ORDER - Creates orders with validation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793790" y="2653546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UPDATE_ORDER_STATUS - Manages order lifecycle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793790" y="3029307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PROCESS_PAYMENT - Handles financial transactions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793790" y="3405068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GENERATE_SALES_REPORT - Analytical reporting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793790" y="3780830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UPDATE_CUSTOMER_TIER - Loyalty program management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793790" y="4281964"/>
            <a:ext cx="362307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FUNCTIONS IMPLEMENTED: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93790" y="4775954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calculate_customer_discount()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793790" y="5151715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get_product_profit_margin()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793790" y="5527477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validate_email()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793790" y="5903238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get_customer_order_summary()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793790" y="6278999"/>
            <a:ext cx="628626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check_stock_availability()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7557968" y="1783794"/>
            <a:ext cx="2955488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ADVANCED FEATURES: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7557968" y="2301835"/>
            <a:ext cx="6286262" cy="1233607"/>
          </a:xfrm>
          <a:prstGeom prst="roundRect">
            <a:avLst>
              <a:gd name="adj" fmla="val 8895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535108" y="2301835"/>
            <a:ext cx="91440" cy="1233607"/>
          </a:xfrm>
          <a:prstGeom prst="roundRect">
            <a:avLst>
              <a:gd name="adj" fmla="val 31628"/>
            </a:avLst>
          </a:prstGeom>
          <a:solidFill>
            <a:srgbClr val="D3C5B6"/>
          </a:solidFill>
          <a:ln/>
        </p:spPr>
      </p:sp>
      <p:sp>
        <p:nvSpPr>
          <p:cNvPr id="18" name="Text 16"/>
          <p:cNvSpPr/>
          <p:nvPr/>
        </p:nvSpPr>
        <p:spPr>
          <a:xfrm>
            <a:off x="7842171" y="2517458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Window Functions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7842171" y="3011448"/>
            <a:ext cx="578643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(ROW_NUMBER, RANK, LAG)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7557968" y="3728204"/>
            <a:ext cx="6286262" cy="1233607"/>
          </a:xfrm>
          <a:prstGeom prst="roundRect">
            <a:avLst>
              <a:gd name="adj" fmla="val 8895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535108" y="3728204"/>
            <a:ext cx="91440" cy="1233607"/>
          </a:xfrm>
          <a:prstGeom prst="roundRect">
            <a:avLst>
              <a:gd name="adj" fmla="val 31628"/>
            </a:avLst>
          </a:prstGeom>
          <a:solidFill>
            <a:srgbClr val="D3C5B6"/>
          </a:solidFill>
          <a:ln/>
        </p:spPr>
      </p:sp>
      <p:sp>
        <p:nvSpPr>
          <p:cNvPr id="22" name="Text 20"/>
          <p:cNvSpPr/>
          <p:nvPr/>
        </p:nvSpPr>
        <p:spPr>
          <a:xfrm>
            <a:off x="7842171" y="3943826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Bulk Operations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7842171" y="4437817"/>
            <a:ext cx="578643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(BULK COLLECT, FORALL)</a:t>
            </a:r>
            <a:endParaRPr lang="en-US" sz="1500" dirty="0"/>
          </a:p>
        </p:txBody>
      </p:sp>
      <p:sp>
        <p:nvSpPr>
          <p:cNvPr id="24" name="Shape 22"/>
          <p:cNvSpPr/>
          <p:nvPr/>
        </p:nvSpPr>
        <p:spPr>
          <a:xfrm>
            <a:off x="7557968" y="5154573"/>
            <a:ext cx="6286262" cy="1233607"/>
          </a:xfrm>
          <a:prstGeom prst="roundRect">
            <a:avLst>
              <a:gd name="adj" fmla="val 8895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7535108" y="5154573"/>
            <a:ext cx="91440" cy="1233607"/>
          </a:xfrm>
          <a:prstGeom prst="roundRect">
            <a:avLst>
              <a:gd name="adj" fmla="val 31628"/>
            </a:avLst>
          </a:prstGeom>
          <a:solidFill>
            <a:srgbClr val="D3C5B6"/>
          </a:solidFill>
          <a:ln/>
        </p:spPr>
      </p:sp>
      <p:sp>
        <p:nvSpPr>
          <p:cNvPr id="26" name="Text 24"/>
          <p:cNvSpPr/>
          <p:nvPr/>
        </p:nvSpPr>
        <p:spPr>
          <a:xfrm>
            <a:off x="7842171" y="5370195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Cursors</a:t>
            </a:r>
            <a:endParaRPr lang="en-US" sz="1850" dirty="0"/>
          </a:p>
        </p:txBody>
      </p:sp>
      <p:sp>
        <p:nvSpPr>
          <p:cNvPr id="27" name="Text 25"/>
          <p:cNvSpPr/>
          <p:nvPr/>
        </p:nvSpPr>
        <p:spPr>
          <a:xfrm>
            <a:off x="7842171" y="5864185"/>
            <a:ext cx="578643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(Explicit &amp; Parameterized)</a:t>
            </a:r>
            <a:endParaRPr lang="en-US" sz="1500" dirty="0"/>
          </a:p>
        </p:txBody>
      </p:sp>
      <p:sp>
        <p:nvSpPr>
          <p:cNvPr id="28" name="Shape 26"/>
          <p:cNvSpPr/>
          <p:nvPr/>
        </p:nvSpPr>
        <p:spPr>
          <a:xfrm>
            <a:off x="7557968" y="6580942"/>
            <a:ext cx="6286262" cy="732473"/>
          </a:xfrm>
          <a:prstGeom prst="roundRect">
            <a:avLst>
              <a:gd name="adj" fmla="val 14980"/>
            </a:avLst>
          </a:prstGeom>
          <a:solidFill>
            <a:srgbClr val="F9F6F0"/>
          </a:solidFill>
          <a:ln w="22860">
            <a:solidFill>
              <a:srgbClr val="D4CEC3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7535108" y="6580942"/>
            <a:ext cx="91440" cy="732473"/>
          </a:xfrm>
          <a:prstGeom prst="roundRect">
            <a:avLst>
              <a:gd name="adj" fmla="val 31628"/>
            </a:avLst>
          </a:prstGeom>
          <a:solidFill>
            <a:srgbClr val="D3C5B6"/>
          </a:solidFill>
          <a:ln/>
        </p:spPr>
      </p:sp>
      <p:sp>
        <p:nvSpPr>
          <p:cNvPr id="30" name="Text 28"/>
          <p:cNvSpPr/>
          <p:nvPr/>
        </p:nvSpPr>
        <p:spPr>
          <a:xfrm>
            <a:off x="7842171" y="6796564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Exception Handling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5678" y="523042"/>
            <a:ext cx="5746433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Critical Business Rule &amp; Audit System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665678" y="958810"/>
            <a:ext cx="2193846" cy="193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CRITICAL BUSINESS RULE: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665678" y="1337310"/>
            <a:ext cx="13299043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Employees CANNOT perform INSERT/UPDATE/DELETE on:</a:t>
            </a:r>
            <a:endParaRPr lang="en-US" sz="950" dirty="0"/>
          </a:p>
        </p:txBody>
      </p:sp>
      <p:sp>
        <p:nvSpPr>
          <p:cNvPr id="5" name="Text 3"/>
          <p:cNvSpPr/>
          <p:nvPr/>
        </p:nvSpPr>
        <p:spPr>
          <a:xfrm>
            <a:off x="665678" y="1674019"/>
            <a:ext cx="13299043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WEEKDAYS (Monday-Friday)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665678" y="1914882"/>
            <a:ext cx="13299043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PUBLIC HOLIDAYS (from holidays table)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665678" y="2375178"/>
            <a:ext cx="1609606" cy="193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IMPLEMENTATION: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665678" y="2691884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check_if_weekday() - Date validation function</a:t>
            </a:r>
            <a:endParaRPr lang="en-US" sz="950" dirty="0"/>
          </a:p>
        </p:txBody>
      </p:sp>
      <p:sp>
        <p:nvSpPr>
          <p:cNvPr id="9" name="Text 7"/>
          <p:cNvSpPr/>
          <p:nvPr/>
        </p:nvSpPr>
        <p:spPr>
          <a:xfrm>
            <a:off x="665678" y="2932748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check_if_holiday() - Holiday verification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665678" y="3173611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check_employee_restriction() - Main validation</a:t>
            </a:r>
            <a:endParaRPr lang="en-US" sz="950" dirty="0"/>
          </a:p>
        </p:txBody>
      </p:sp>
      <p:sp>
        <p:nvSpPr>
          <p:cNvPr id="11" name="Text 9"/>
          <p:cNvSpPr/>
          <p:nvPr/>
        </p:nvSpPr>
        <p:spPr>
          <a:xfrm>
            <a:off x="665678" y="3414474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 Database Triggers for enforcement</a:t>
            </a:r>
            <a:endParaRPr lang="en-US" sz="950" dirty="0"/>
          </a:p>
        </p:txBody>
      </p:sp>
      <p:sp>
        <p:nvSpPr>
          <p:cNvPr id="12" name="Text 10"/>
          <p:cNvSpPr/>
          <p:nvPr/>
        </p:nvSpPr>
        <p:spPr>
          <a:xfrm>
            <a:off x="665678" y="3735705"/>
            <a:ext cx="1726883" cy="193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TRIGGERS CREATED: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665678" y="4052411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orders_before_insert_restriction</a:t>
            </a:r>
            <a:endParaRPr lang="en-US" sz="950" dirty="0"/>
          </a:p>
        </p:txBody>
      </p:sp>
      <p:sp>
        <p:nvSpPr>
          <p:cNvPr id="14" name="Text 12"/>
          <p:cNvSpPr/>
          <p:nvPr/>
        </p:nvSpPr>
        <p:spPr>
          <a:xfrm>
            <a:off x="665678" y="4293275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orders_before_update_restriction</a:t>
            </a:r>
            <a:endParaRPr lang="en-US" sz="950" dirty="0"/>
          </a:p>
        </p:txBody>
      </p:sp>
      <p:sp>
        <p:nvSpPr>
          <p:cNvPr id="15" name="Text 13"/>
          <p:cNvSpPr/>
          <p:nvPr/>
        </p:nvSpPr>
        <p:spPr>
          <a:xfrm>
            <a:off x="665678" y="4534138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orders_before_delete_restriction</a:t>
            </a:r>
            <a:endParaRPr lang="en-US" sz="950" dirty="0"/>
          </a:p>
        </p:txBody>
      </p:sp>
      <p:sp>
        <p:nvSpPr>
          <p:cNvPr id="16" name="Text 14"/>
          <p:cNvSpPr/>
          <p:nvPr/>
        </p:nvSpPr>
        <p:spPr>
          <a:xfrm>
            <a:off x="665678" y="4775002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orders_compound_audit_trigger</a:t>
            </a:r>
            <a:endParaRPr lang="en-US" sz="950" dirty="0"/>
          </a:p>
        </p:txBody>
      </p:sp>
      <p:sp>
        <p:nvSpPr>
          <p:cNvPr id="17" name="Text 15"/>
          <p:cNvSpPr/>
          <p:nvPr/>
        </p:nvSpPr>
        <p:spPr>
          <a:xfrm>
            <a:off x="7473553" y="2375178"/>
            <a:ext cx="1545431" cy="193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AUDIT SYSTEM: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7473553" y="2691884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Complete operation logging</a:t>
            </a:r>
            <a:endParaRPr lang="en-US" sz="950" dirty="0"/>
          </a:p>
        </p:txBody>
      </p:sp>
      <p:sp>
        <p:nvSpPr>
          <p:cNvPr id="19" name="Text 17"/>
          <p:cNvSpPr/>
          <p:nvPr/>
        </p:nvSpPr>
        <p:spPr>
          <a:xfrm>
            <a:off x="7473553" y="2932748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Success/failure tracking</a:t>
            </a:r>
            <a:endParaRPr lang="en-US" sz="950" dirty="0"/>
          </a:p>
        </p:txBody>
      </p:sp>
      <p:sp>
        <p:nvSpPr>
          <p:cNvPr id="20" name="Text 18"/>
          <p:cNvSpPr/>
          <p:nvPr/>
        </p:nvSpPr>
        <p:spPr>
          <a:xfrm>
            <a:off x="7473553" y="3173611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User/IP address recording</a:t>
            </a:r>
            <a:endParaRPr lang="en-US" sz="950" dirty="0"/>
          </a:p>
        </p:txBody>
      </p:sp>
      <p:sp>
        <p:nvSpPr>
          <p:cNvPr id="21" name="Text 19"/>
          <p:cNvSpPr/>
          <p:nvPr/>
        </p:nvSpPr>
        <p:spPr>
          <a:xfrm>
            <a:off x="7473553" y="3414474"/>
            <a:ext cx="6498788" cy="197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Error message storage</a:t>
            </a:r>
            <a:endParaRPr lang="en-US" sz="950" dirty="0"/>
          </a:p>
        </p:txBody>
      </p:sp>
      <p:pic>
        <p:nvPicPr>
          <p:cNvPr id="2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3553" y="3751183"/>
            <a:ext cx="4224099" cy="422409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3227"/>
            <a:ext cx="86433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Testing Methodology &amp; Results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28982"/>
            <a:ext cx="39275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TESTING METHODOLOGY: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91012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Unit Testing - Individual components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3523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Integration Testing - System workflow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7945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Business Rule Testing - Restriction validation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2367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Performance Testing - Query optimization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826437"/>
            <a:ext cx="34650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VALIDATION QUERIES: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54075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Constraint verification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8497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Relationship validation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29197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 consistency checks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73417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Performance benchmarking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2328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TEST RESULTS: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99521" y="2910126"/>
            <a:ext cx="62447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✅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All tables created successfully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3367564"/>
            <a:ext cx="62447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✅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150+ customers, 300+ orders inserted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3825002"/>
            <a:ext cx="62447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✅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Procedures &amp; functions compiled without errors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4282440"/>
            <a:ext cx="62447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✅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Triggers correctly block/allow operations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99521" y="4739878"/>
            <a:ext cx="62447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✅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Audit log captures all activities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99521" y="5197316"/>
            <a:ext cx="62447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✅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Foreign key constraints enforced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9521" y="5654754"/>
            <a:ext cx="6244709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✅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Data integrity maintained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3227"/>
            <a:ext cx="78740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Performance Indicators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28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SALES METRICS: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91012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Total Revenue: SUM of all delivered orders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3523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Monthly Growth: LAG() window function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7945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Average Order Value: Revenue / Order Count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2367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Lifetime Value: Total spent per customer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826437"/>
            <a:ext cx="33703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INVENTORY METRICS: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54075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Stock Turnover Ratio: Sales / Average Inventory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8497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Days of Inventory: Stock / Daily sales average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29197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Low Stock Alerts: Automatic reorder notifications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2328982"/>
            <a:ext cx="32644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CUSTOMER METRICS: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599521" y="291012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Acquisition Cost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33523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Retention Rate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37945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Tier Distribution Analysis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42367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Purchase Frequency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4826437"/>
            <a:ext cx="34692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ANALYTICAL QUERIES: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599521" y="54075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 segmentation (NTILE, RANK)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99521" y="58497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Sales trend analysis (LAG, LEAD)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9521" y="629197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 performance ranking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599521" y="673417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Seasonal pattern identification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1647" y="621983"/>
            <a:ext cx="7974806" cy="706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Volume &amp; Performance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1647" y="1894165"/>
            <a:ext cx="4002405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VOLUME ACHIEVED: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1647" y="2473643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Customers: 150+ records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1647" y="2914650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Products: 200+ items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1647" y="3355658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Orders: 300+ transactions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1647" y="3796665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Order Items: 800+ line items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1647" y="4237673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Payments: 400+ transactions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1647" y="4678680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Audit Log: 1000+ entries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1647" y="5266730"/>
            <a:ext cx="3765113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GITHUB ORGANIZATION: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91647" y="5846207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8 Phases completed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1647" y="6287214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50+ SQL files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1647" y="6728222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Complete documentation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1647" y="7169229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Screenshot evidence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8688" y="1894165"/>
            <a:ext cx="388405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PERFORMANCE RESULTS: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98688" y="2473643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Indexes: 20+ performance indexes created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8688" y="2914650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Query Optimization: Window functions implemented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98688" y="3355658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Bulk Operations: BULK COLLECT for efficiency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98688" y="3796665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Response Time: Sub-second for key queries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8688" y="4384715"/>
            <a:ext cx="4799052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BUSINESS RULE VERIFICATION: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98688" y="4964192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6E7BD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✓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Weekday restrictions: ENFORCED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98688" y="5405199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6E7BD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✓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Holiday restrictions: ENFORCED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598688" y="5846207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6E7BD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✓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Audit trail: COMPLETE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7598688" y="6287214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6E7BD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✓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Data integrity: MAINTAINED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7598688" y="6728222"/>
            <a:ext cx="6247686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C6E7BD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✓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Error handling: COMPREHENSIVE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2025-12-20T12:23:00Z</dcterms:created>
  <dcterms:modified xsi:type="dcterms:W3CDTF">2025-12-20T12:23:00Z</dcterms:modified>
</cp:coreProperties>
</file>